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60" r:id="rId3"/>
    <p:sldId id="256" r:id="rId4"/>
    <p:sldId id="257" r:id="rId5"/>
    <p:sldId id="258" r:id="rId6"/>
    <p:sldId id="25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79" autoAdjust="0"/>
    <p:restoredTop sz="94660"/>
  </p:normalViewPr>
  <p:slideViewPr>
    <p:cSldViewPr snapToGrid="0">
      <p:cViewPr varScale="1">
        <p:scale>
          <a:sx n="86" d="100"/>
          <a:sy n="86" d="100"/>
        </p:scale>
        <p:origin x="-7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C1B85-39D5-4E6F-AC94-509C72E5D814}"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9C141-E238-4460-A05E-FEC03F55D4F9}" type="slidenum">
              <a:rPr lang="en-US" smtClean="0"/>
              <a:pPr/>
              <a:t>‹#›</a:t>
            </a:fld>
            <a:endParaRPr lang="en-US"/>
          </a:p>
        </p:txBody>
      </p:sp>
    </p:spTree>
    <p:extLst>
      <p:ext uri="{BB962C8B-B14F-4D97-AF65-F5344CB8AC3E}">
        <p14:creationId xmlns:p14="http://schemas.microsoft.com/office/powerpoint/2010/main" xmlns="" val="81545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44696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xmlns="" val="209004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403995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4095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18605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270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83019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2632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BBBF1-E764-430D-838A-F164177FDD36}"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41947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BBBF1-E764-430D-838A-F164177FDD36}"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1198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BBBF1-E764-430D-838A-F164177FDD36}"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96476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90830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967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BBBF1-E764-430D-838A-F164177FDD36}"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5382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بسم الله الرحمن الرحيم </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965104" y="1412875"/>
            <a:ext cx="532859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المحاضرة الاولى </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endParaRPr>
          </a:p>
          <a:p>
            <a:pPr lvl="0" algn="ctr"/>
            <a:r>
              <a:rPr lang="ar-EG" sz="3200" b="1" dirty="0"/>
              <a:t>الانثروبولوجيا</a:t>
            </a:r>
            <a:endParaRPr kumimoji="0" lang="en-GB" sz="3200" b="1" i="0" u="none" strike="noStrike" kern="1200" cap="none" spc="0" normalizeH="0" baseline="0" noProof="0" dirty="0">
              <a:ln>
                <a:noFill/>
              </a:ln>
              <a:solidFill>
                <a:prstClr val="black"/>
              </a:solidFill>
              <a:effectLst/>
              <a:uLnTx/>
              <a:uFillTx/>
              <a:latin typeface="Calibri" panose="020F0502020204030204"/>
            </a:endParaRPr>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2224401" y="3072606"/>
            <a:ext cx="8466725" cy="954107"/>
          </a:xfrm>
          <a:prstGeom prst="rect">
            <a:avLst/>
          </a:prstGeom>
        </p:spPr>
        <p:txBody>
          <a:bodyPr wrap="square">
            <a:spAutoFit/>
          </a:bodyPr>
          <a:lstStyle/>
          <a:p>
            <a:pPr algn="ctr">
              <a:defRPr/>
            </a:pPr>
            <a:r>
              <a:rPr lang="en-US" sz="2800" b="1" i="1" dirty="0">
                <a:solidFill>
                  <a:prstClr val="black"/>
                </a:solidFill>
                <a:cs typeface="Arial" panose="020B0604020202020204" pitchFamily="34" charset="0"/>
              </a:rPr>
              <a:t>Sociological texts</a:t>
            </a:r>
            <a:r>
              <a:rPr lang="ar-EG" sz="2800" b="1" i="1" dirty="0">
                <a:solidFill>
                  <a:prstClr val="black"/>
                </a:solidFill>
              </a:rPr>
              <a:t> </a:t>
            </a:r>
            <a:endParaRPr kumimoji="0" lang="en-US" sz="2800" b="1" i="1"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2800" b="1" i="1"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نصوص اجتماعية</a:t>
            </a:r>
          </a:p>
        </p:txBody>
      </p:sp>
      <p:sp>
        <p:nvSpPr>
          <p:cNvPr id="9" name="Rectangle 8"/>
          <p:cNvSpPr/>
          <p:nvPr/>
        </p:nvSpPr>
        <p:spPr>
          <a:xfrm>
            <a:off x="2325532" y="4589513"/>
            <a:ext cx="8466725"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black"/>
                </a:solidFill>
                <a:effectLst/>
                <a:uLnTx/>
                <a:uFillTx/>
                <a:latin typeface="Calibri" panose="020F0502020204030204"/>
                <a:ea typeface="+mn-ea"/>
                <a:cs typeface="+mn-cs"/>
              </a:rPr>
              <a:t>By </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DR.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Karima</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samer</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el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hosary</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40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xmlns="" val="57740898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6370975"/>
          </a:xfrm>
          <a:prstGeom prst="rect">
            <a:avLst/>
          </a:prstGeom>
        </p:spPr>
        <p:txBody>
          <a:bodyPr wrap="square">
            <a:spAutoFit/>
          </a:bodyPr>
          <a:lstStyle/>
          <a:p>
            <a:r>
              <a:rPr lang="en-US" sz="2400" dirty="0"/>
              <a:t>Anthropology. Anthropology is sometimes called the science of man, and in a sense it is the broadest of all the social sciences. It is concerned, first, with all aspects of human group behavior and also with comparing human behavior with that of man's primate relatives, the apes and monkeys. Second, it is concern^ with such matters as the fossil evidence for the evolution of man and the other primates; the influence of natural environment on the physical characteristics of man; racial differences; the inheritance of physical traits; and population genetics. Anthropology can therefore be divided into two broad fields, cultural anthropology and biological or physical anthropology. The two, however, are very closely related because one of the tasks of anthropology is to study relationships between man's biological traits and his socially acquired characteristics. Cultural anthropology, in practice, has been mainly concerned with relatively simple, </a:t>
            </a:r>
            <a:r>
              <a:rPr lang="en-US" sz="2400" dirty="0" err="1"/>
              <a:t>nonliterate</a:t>
            </a:r>
            <a:r>
              <a:rPr lang="en-US" sz="2400" dirty="0"/>
              <a:t> tribal cultures; but increasing attention is now being given to modern cultural patterns. Here, too, there is a relationship because we can increase our understanding of today's societies by comparing them with those of earlier times or with the tribal societies that still survive in some parts of the world. The study of other societies helps us to look at our own society more impersonally, to become aware of its special characteristics, and to see its problems in perspective.</a:t>
            </a:r>
          </a:p>
        </p:txBody>
      </p:sp>
    </p:spTree>
    <p:extLst>
      <p:ext uri="{BB962C8B-B14F-4D97-AF65-F5344CB8AC3E}">
        <p14:creationId xmlns:p14="http://schemas.microsoft.com/office/powerpoint/2010/main" xmlns="" val="408635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69021"/>
            <a:ext cx="11471563" cy="1569660"/>
          </a:xfrm>
          <a:prstGeom prst="rect">
            <a:avLst/>
          </a:prstGeom>
        </p:spPr>
        <p:txBody>
          <a:bodyPr wrap="square">
            <a:spAutoFit/>
          </a:bodyPr>
          <a:lstStyle/>
          <a:p>
            <a:pPr algn="r"/>
            <a:r>
              <a:rPr lang="ar-EG" sz="4800" dirty="0" smtClean="0"/>
              <a:t>الانثروبولوجيا يطلق عليها علم الانسان بمعنى انها اوسع فهما للانسان من العلوم الاجتماعية  </a:t>
            </a:r>
            <a:endParaRPr lang="en-US" sz="4800" dirty="0"/>
          </a:p>
        </p:txBody>
      </p:sp>
      <p:sp>
        <p:nvSpPr>
          <p:cNvPr id="2" name="Rectangle 1"/>
          <p:cNvSpPr/>
          <p:nvPr/>
        </p:nvSpPr>
        <p:spPr>
          <a:xfrm>
            <a:off x="514351" y="1738681"/>
            <a:ext cx="11580667" cy="2585323"/>
          </a:xfrm>
          <a:prstGeom prst="rect">
            <a:avLst/>
          </a:prstGeom>
          <a:noFill/>
        </p:spPr>
        <p:txBody>
          <a:bodyPr wrap="square" lIns="91440" tIns="45720" rIns="91440" bIns="45720">
            <a:spAutoFit/>
          </a:bodyPr>
          <a:lstStyle/>
          <a:p>
            <a:pPr algn="r"/>
            <a:r>
              <a:rPr lang="ar-EG" sz="5400" b="0" cap="none" spc="0" dirty="0" smtClean="0">
                <a:ln w="0"/>
                <a:solidFill>
                  <a:schemeClr val="tx1"/>
                </a:solidFill>
                <a:effectLst>
                  <a:outerShdw blurRad="38100" dist="19050" dir="2700000" algn="tl" rotWithShape="0">
                    <a:schemeClr val="dk1">
                      <a:alpha val="40000"/>
                    </a:schemeClr>
                  </a:outerShdw>
                </a:effectLst>
              </a:rPr>
              <a:t>حيث تهتم اولا بسلوك الجماعات البشرية ومقارنة هذا السلوك البشرى مع سلوك البشر الاوائل (الرئيسيات) مثل القردة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30212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0163" y="447377"/>
            <a:ext cx="10572750" cy="3416320"/>
          </a:xfrm>
          <a:prstGeom prst="rect">
            <a:avLst/>
          </a:prstGeom>
          <a:noFill/>
        </p:spPr>
        <p:txBody>
          <a:bodyPr wrap="square" lIns="91440" tIns="45720" rIns="91440" bIns="45720">
            <a:spAutoFit/>
          </a:bodyPr>
          <a:lstStyle/>
          <a:p>
            <a:pPr algn="r"/>
            <a:r>
              <a:rPr lang="ar-EG" sz="5400" b="0" cap="none" spc="0" dirty="0" smtClean="0">
                <a:ln w="0"/>
                <a:solidFill>
                  <a:schemeClr val="tx1"/>
                </a:solidFill>
                <a:effectLst>
                  <a:outerShdw blurRad="38100" dist="19050" dir="2700000" algn="tl" rotWithShape="0">
                    <a:schemeClr val="dk1">
                      <a:alpha val="40000"/>
                    </a:schemeClr>
                  </a:outerShdw>
                </a:effectLst>
              </a:rPr>
              <a:t>ثانيا : يهتم بمسائل مثل الادلة الحفرية لتطور الانسان وغيره من الرئيسيات وتأثير البيئة الطبيعية على الخصائص الفيزيائية </a:t>
            </a:r>
            <a:r>
              <a:rPr lang="ar-EG" sz="5400" b="0" cap="none" spc="0" dirty="0" err="1" smtClean="0">
                <a:ln w="0"/>
                <a:solidFill>
                  <a:schemeClr val="tx1"/>
                </a:solidFill>
                <a:effectLst>
                  <a:outerShdw blurRad="38100" dist="19050" dir="2700000" algn="tl" rotWithShape="0">
                    <a:schemeClr val="dk1">
                      <a:alpha val="40000"/>
                    </a:schemeClr>
                  </a:outerShdw>
                </a:effectLst>
              </a:rPr>
              <a:t>للانسان</a:t>
            </a:r>
            <a:r>
              <a:rPr lang="ar-EG" sz="5400" b="0" cap="none" spc="0" dirty="0" smtClean="0">
                <a:ln w="0"/>
                <a:solidFill>
                  <a:schemeClr val="tx1"/>
                </a:solidFill>
                <a:effectLst>
                  <a:outerShdw blurRad="38100" dist="19050" dir="2700000" algn="tl" rotWithShape="0">
                    <a:schemeClr val="dk1">
                      <a:alpha val="40000"/>
                    </a:schemeClr>
                  </a:outerShdw>
                </a:effectLst>
              </a:rPr>
              <a:t> </a:t>
            </a:r>
            <a:r>
              <a:rPr lang="ar-EG" sz="5400" b="0" cap="none" spc="0" dirty="0" smtClean="0">
                <a:ln w="0"/>
                <a:solidFill>
                  <a:schemeClr val="tx1"/>
                </a:solidFill>
                <a:effectLst>
                  <a:outerShdw blurRad="38100" dist="19050" dir="2700000" algn="tl" rotWithShape="0">
                    <a:schemeClr val="dk1">
                      <a:alpha val="40000"/>
                    </a:schemeClr>
                  </a:outerShdw>
                </a:effectLst>
              </a:rPr>
              <a:t>الاختلافات </a:t>
            </a:r>
            <a:r>
              <a:rPr lang="ar-EG" sz="5400" b="0" cap="none" spc="0" dirty="0" smtClean="0">
                <a:ln w="0"/>
                <a:solidFill>
                  <a:schemeClr val="tx1"/>
                </a:solidFill>
                <a:effectLst>
                  <a:outerShdw blurRad="38100" dist="19050" dir="2700000" algn="tl" rotWithShape="0">
                    <a:schemeClr val="dk1">
                      <a:alpha val="40000"/>
                    </a:schemeClr>
                  </a:outerShdw>
                </a:effectLst>
              </a:rPr>
              <a:t>العرقية للصفات الوراثية للسكان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361528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09835"/>
            <a:ext cx="11088985" cy="4247317"/>
          </a:xfrm>
          <a:prstGeom prst="rect">
            <a:avLst/>
          </a:prstGeom>
          <a:noFill/>
        </p:spPr>
        <p:txBody>
          <a:bodyPr wrap="square" lIns="91440" tIns="45720" rIns="91440" bIns="45720">
            <a:spAutoFit/>
          </a:bodyPr>
          <a:lstStyle/>
          <a:p>
            <a:pPr algn="r"/>
            <a:r>
              <a:rPr lang="ar-EG" sz="5400" b="0" cap="none" spc="0" dirty="0" smtClean="0">
                <a:ln w="0"/>
                <a:solidFill>
                  <a:schemeClr val="tx1"/>
                </a:solidFill>
                <a:effectLst>
                  <a:outerShdw blurRad="38100" dist="19050" dir="2700000" algn="tl" rotWithShape="0">
                    <a:schemeClr val="dk1">
                      <a:alpha val="40000"/>
                    </a:schemeClr>
                  </a:outerShdw>
                </a:effectLst>
              </a:rPr>
              <a:t>ويمكن تقسيم </a:t>
            </a:r>
            <a:r>
              <a:rPr lang="ar-EG" sz="5400" b="0" cap="none" spc="0" dirty="0" err="1" smtClean="0">
                <a:ln w="0"/>
                <a:solidFill>
                  <a:schemeClr val="tx1"/>
                </a:solidFill>
                <a:effectLst>
                  <a:outerShdw blurRad="38100" dist="19050" dir="2700000" algn="tl" rotWithShape="0">
                    <a:schemeClr val="dk1">
                      <a:alpha val="40000"/>
                    </a:schemeClr>
                  </a:outerShdw>
                </a:effectLst>
              </a:rPr>
              <a:t>الأنثروبولوجيا</a:t>
            </a:r>
            <a:r>
              <a:rPr lang="ar-EG" sz="5400" b="0" cap="none" spc="0" dirty="0" smtClean="0">
                <a:ln w="0"/>
                <a:solidFill>
                  <a:schemeClr val="tx1"/>
                </a:solidFill>
                <a:effectLst>
                  <a:outerShdw blurRad="38100" dist="19050" dir="2700000" algn="tl" rotWithShape="0">
                    <a:schemeClr val="dk1">
                      <a:alpha val="40000"/>
                    </a:schemeClr>
                  </a:outerShdw>
                </a:effectLst>
              </a:rPr>
              <a:t> </a:t>
            </a:r>
            <a:r>
              <a:rPr lang="ar-EG" sz="5400" b="0" cap="none" spc="0" dirty="0" err="1" smtClean="0">
                <a:ln w="0"/>
                <a:solidFill>
                  <a:schemeClr val="tx1"/>
                </a:solidFill>
                <a:effectLst>
                  <a:outerShdw blurRad="38100" dist="19050" dir="2700000" algn="tl" rotWithShape="0">
                    <a:schemeClr val="dk1">
                      <a:alpha val="40000"/>
                    </a:schemeClr>
                  </a:outerShdw>
                </a:effectLst>
              </a:rPr>
              <a:t>الى</a:t>
            </a:r>
            <a:r>
              <a:rPr lang="ar-EG" sz="5400" b="0" cap="none" spc="0" dirty="0" smtClean="0">
                <a:ln w="0"/>
                <a:solidFill>
                  <a:schemeClr val="tx1"/>
                </a:solidFill>
                <a:effectLst>
                  <a:outerShdw blurRad="38100" dist="19050" dir="2700000" algn="tl" rotWithShape="0">
                    <a:schemeClr val="dk1">
                      <a:alpha val="40000"/>
                    </a:schemeClr>
                  </a:outerShdw>
                </a:effectLst>
              </a:rPr>
              <a:t> </a:t>
            </a:r>
            <a:r>
              <a:rPr lang="ar-EG" sz="5400" b="0" cap="none" spc="0" dirty="0" err="1" smtClean="0">
                <a:ln w="0"/>
                <a:solidFill>
                  <a:schemeClr val="tx1"/>
                </a:solidFill>
                <a:effectLst>
                  <a:outerShdw blurRad="38100" dist="19050" dir="2700000" algn="tl" rotWithShape="0">
                    <a:schemeClr val="dk1">
                      <a:alpha val="40000"/>
                    </a:schemeClr>
                  </a:outerShdw>
                </a:effectLst>
              </a:rPr>
              <a:t>أنثروبولوجيا</a:t>
            </a:r>
            <a:r>
              <a:rPr lang="ar-EG" sz="5400" b="0" cap="none" spc="0" dirty="0" smtClean="0">
                <a:ln w="0"/>
                <a:solidFill>
                  <a:schemeClr val="tx1"/>
                </a:solidFill>
                <a:effectLst>
                  <a:outerShdw blurRad="38100" dist="19050" dir="2700000" algn="tl" rotWithShape="0">
                    <a:schemeClr val="dk1">
                      <a:alpha val="40000"/>
                    </a:schemeClr>
                  </a:outerShdw>
                </a:effectLst>
              </a:rPr>
              <a:t> </a:t>
            </a:r>
            <a:r>
              <a:rPr lang="ar-EG" sz="5400" b="0" cap="none" spc="0" dirty="0" smtClean="0">
                <a:ln w="0"/>
                <a:solidFill>
                  <a:schemeClr val="tx1"/>
                </a:solidFill>
                <a:effectLst>
                  <a:outerShdw blurRad="38100" dist="19050" dir="2700000" algn="tl" rotWithShape="0">
                    <a:schemeClr val="dk1">
                      <a:alpha val="40000"/>
                    </a:schemeClr>
                  </a:outerShdw>
                </a:effectLst>
              </a:rPr>
              <a:t>ثقافية وبيولوجية او فيزيائية ومع ذلك هما مرتبطان جدا </a:t>
            </a:r>
            <a:r>
              <a:rPr lang="ar-EG" sz="5400" b="0" cap="none" spc="0" dirty="0" smtClean="0">
                <a:ln w="0"/>
                <a:solidFill>
                  <a:schemeClr val="tx1"/>
                </a:solidFill>
                <a:effectLst>
                  <a:outerShdw blurRad="38100" dist="19050" dir="2700000" algn="tl" rotWithShape="0">
                    <a:schemeClr val="dk1">
                      <a:alpha val="40000"/>
                    </a:schemeClr>
                  </a:outerShdw>
                </a:effectLst>
              </a:rPr>
              <a:t>لأن </a:t>
            </a:r>
            <a:r>
              <a:rPr lang="ar-EG" sz="5400" b="0" cap="none" spc="0" dirty="0" smtClean="0">
                <a:ln w="0"/>
                <a:solidFill>
                  <a:schemeClr val="tx1"/>
                </a:solidFill>
                <a:effectLst>
                  <a:outerShdw blurRad="38100" dist="19050" dir="2700000" algn="tl" rotWithShape="0">
                    <a:schemeClr val="dk1">
                      <a:alpha val="40000"/>
                    </a:schemeClr>
                  </a:outerShdw>
                </a:effectLst>
              </a:rPr>
              <a:t>المهمة </a:t>
            </a:r>
            <a:r>
              <a:rPr lang="ar-EG" sz="5400" b="0" cap="none" spc="0" dirty="0" smtClean="0">
                <a:ln w="0"/>
                <a:solidFill>
                  <a:schemeClr val="tx1"/>
                </a:solidFill>
                <a:effectLst>
                  <a:outerShdw blurRad="38100" dist="19050" dir="2700000" algn="tl" rotWithShape="0">
                    <a:schemeClr val="dk1">
                      <a:alpha val="40000"/>
                    </a:schemeClr>
                  </a:outerShdw>
                </a:effectLst>
              </a:rPr>
              <a:t>الأساسية </a:t>
            </a:r>
            <a:r>
              <a:rPr lang="ar-EG" sz="5400" b="0" cap="none" spc="0" dirty="0" err="1" smtClean="0">
                <a:ln w="0"/>
                <a:solidFill>
                  <a:schemeClr val="tx1"/>
                </a:solidFill>
                <a:effectLst>
                  <a:outerShdw blurRad="38100" dist="19050" dir="2700000" algn="tl" rotWithShape="0">
                    <a:schemeClr val="dk1">
                      <a:alpha val="40000"/>
                    </a:schemeClr>
                  </a:outerShdw>
                </a:effectLst>
              </a:rPr>
              <a:t>للأنثروبولوجيا</a:t>
            </a:r>
            <a:r>
              <a:rPr lang="ar-EG" sz="5400" b="0" cap="none" spc="0" dirty="0" smtClean="0">
                <a:ln w="0"/>
                <a:solidFill>
                  <a:schemeClr val="tx1"/>
                </a:solidFill>
                <a:effectLst>
                  <a:outerShdw blurRad="38100" dist="19050" dir="2700000" algn="tl" rotWithShape="0">
                    <a:schemeClr val="dk1">
                      <a:alpha val="40000"/>
                    </a:schemeClr>
                  </a:outerShdw>
                </a:effectLst>
              </a:rPr>
              <a:t> </a:t>
            </a:r>
            <a:r>
              <a:rPr lang="ar-EG" sz="5400" b="0" cap="none" spc="0" dirty="0" smtClean="0">
                <a:ln w="0"/>
                <a:solidFill>
                  <a:schemeClr val="tx1"/>
                </a:solidFill>
                <a:effectLst>
                  <a:outerShdw blurRad="38100" dist="19050" dir="2700000" algn="tl" rotWithShape="0">
                    <a:schemeClr val="dk1">
                      <a:alpha val="40000"/>
                    </a:schemeClr>
                  </a:outerShdw>
                </a:effectLst>
              </a:rPr>
              <a:t>هى دراسة العلاقات بين السمات البيولوجية للانسان وخصائصه المكتسبة </a:t>
            </a:r>
            <a:r>
              <a:rPr lang="ar-EG" sz="5400" b="0" cap="none" spc="0" dirty="0" smtClean="0">
                <a:ln w="0"/>
                <a:solidFill>
                  <a:schemeClr val="tx1"/>
                </a:solidFill>
                <a:effectLst>
                  <a:outerShdw blurRad="38100" dist="19050" dir="2700000" algn="tl" rotWithShape="0">
                    <a:schemeClr val="dk1">
                      <a:alpha val="40000"/>
                    </a:schemeClr>
                  </a:outerShdw>
                </a:effectLst>
              </a:rPr>
              <a:t>اجتماعيا.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304754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913" y="166985"/>
            <a:ext cx="10915650" cy="6001643"/>
          </a:xfrm>
          <a:prstGeom prst="rect">
            <a:avLst/>
          </a:prstGeom>
          <a:noFill/>
        </p:spPr>
        <p:txBody>
          <a:bodyPr wrap="square" lIns="91440" tIns="45720" rIns="91440" bIns="45720">
            <a:spAutoFit/>
          </a:bodyPr>
          <a:lstStyle/>
          <a:p>
            <a:pPr algn="r"/>
            <a:r>
              <a:rPr lang="ar-EG" sz="4800" b="0" cap="none" spc="0" dirty="0" smtClean="0">
                <a:ln w="0"/>
                <a:solidFill>
                  <a:schemeClr val="tx1"/>
                </a:solidFill>
                <a:effectLst>
                  <a:outerShdw blurRad="38100" dist="19050" dir="2700000" algn="tl" rotWithShape="0">
                    <a:schemeClr val="dk1">
                      <a:alpha val="40000"/>
                    </a:schemeClr>
                  </a:outerShdw>
                </a:effectLst>
              </a:rPr>
              <a:t>وقد </a:t>
            </a:r>
            <a:r>
              <a:rPr lang="ar-EG" sz="4800" b="0" cap="none" spc="0" dirty="0" smtClean="0">
                <a:ln w="0"/>
                <a:solidFill>
                  <a:schemeClr val="tx1"/>
                </a:solidFill>
                <a:effectLst>
                  <a:outerShdw blurRad="38100" dist="19050" dir="2700000" algn="tl" rotWithShape="0">
                    <a:schemeClr val="dk1">
                      <a:alpha val="40000"/>
                    </a:schemeClr>
                  </a:outerShdw>
                </a:effectLst>
              </a:rPr>
              <a:t>أولت </a:t>
            </a:r>
            <a:r>
              <a:rPr lang="ar-EG" sz="4800" b="0" cap="none" spc="0" dirty="0" smtClean="0">
                <a:ln w="0"/>
                <a:solidFill>
                  <a:schemeClr val="tx1"/>
                </a:solidFill>
                <a:effectLst>
                  <a:outerShdw blurRad="38100" dist="19050" dir="2700000" algn="tl" rotWithShape="0">
                    <a:schemeClr val="dk1">
                      <a:alpha val="40000"/>
                    </a:schemeClr>
                  </a:outerShdw>
                </a:effectLst>
              </a:rPr>
              <a:t>الانثروبولوجيا الثقافية اهتماما بالممارسات الخاصة بالثقافات القبلية البسيطة مع اهتمامها </a:t>
            </a:r>
            <a:r>
              <a:rPr lang="ar-EG" sz="4800" b="0" cap="none" spc="0" dirty="0" smtClean="0">
                <a:ln w="0"/>
                <a:solidFill>
                  <a:schemeClr val="tx1"/>
                </a:solidFill>
                <a:effectLst>
                  <a:outerShdw blurRad="38100" dist="19050" dir="2700000" algn="tl" rotWithShape="0">
                    <a:schemeClr val="dk1">
                      <a:alpha val="40000"/>
                    </a:schemeClr>
                  </a:outerShdw>
                </a:effectLst>
              </a:rPr>
              <a:t>بالأنماط </a:t>
            </a:r>
            <a:r>
              <a:rPr lang="ar-EG" sz="4800" b="0" cap="none" spc="0" dirty="0" smtClean="0">
                <a:ln w="0"/>
                <a:solidFill>
                  <a:schemeClr val="tx1"/>
                </a:solidFill>
                <a:effectLst>
                  <a:outerShdw blurRad="38100" dist="19050" dir="2700000" algn="tl" rotWithShape="0">
                    <a:schemeClr val="dk1">
                      <a:alpha val="40000"/>
                    </a:schemeClr>
                  </a:outerShdw>
                </a:effectLst>
              </a:rPr>
              <a:t>الثقافية الحديثة فنحن كى نفهم مجتمعنا اليوم علينا مقارنته بمجتمعات العصور القبلية السابقة التى لا تزال باقية فى بعض </a:t>
            </a:r>
            <a:r>
              <a:rPr lang="ar-EG" sz="4800" dirty="0" smtClean="0">
                <a:ln w="0"/>
                <a:effectLst>
                  <a:outerShdw blurRad="38100" dist="19050" dir="2700000" algn="tl" rotWithShape="0">
                    <a:schemeClr val="dk1">
                      <a:alpha val="40000"/>
                    </a:schemeClr>
                  </a:outerShdw>
                </a:effectLst>
              </a:rPr>
              <a:t>أ</a:t>
            </a:r>
            <a:r>
              <a:rPr lang="ar-EG" sz="4800" b="0" cap="none" spc="0" dirty="0" smtClean="0">
                <a:ln w="0"/>
                <a:solidFill>
                  <a:schemeClr val="tx1"/>
                </a:solidFill>
                <a:effectLst>
                  <a:outerShdw blurRad="38100" dist="19050" dir="2700000" algn="tl" rotWithShape="0">
                    <a:schemeClr val="dk1">
                      <a:alpha val="40000"/>
                    </a:schemeClr>
                  </a:outerShdw>
                </a:effectLst>
              </a:rPr>
              <a:t>جزاء العالم </a:t>
            </a:r>
            <a:r>
              <a:rPr lang="ar-EG" sz="4800" b="0" cap="none" spc="0" dirty="0" smtClean="0">
                <a:ln w="0"/>
                <a:solidFill>
                  <a:schemeClr val="tx1"/>
                </a:solidFill>
                <a:effectLst>
                  <a:outerShdw blurRad="38100" dist="19050" dir="2700000" algn="tl" rotWithShape="0">
                    <a:schemeClr val="dk1">
                      <a:alpha val="40000"/>
                    </a:schemeClr>
                  </a:outerShdw>
                </a:effectLst>
              </a:rPr>
              <a:t>فدراسة المجتمعات </a:t>
            </a:r>
            <a:r>
              <a:rPr lang="ar-EG" sz="4800" b="0" cap="none" spc="0" dirty="0" smtClean="0">
                <a:ln w="0"/>
                <a:solidFill>
                  <a:schemeClr val="tx1"/>
                </a:solidFill>
                <a:effectLst>
                  <a:outerShdw blurRad="38100" dist="19050" dir="2700000" algn="tl" rotWithShape="0">
                    <a:schemeClr val="dk1">
                      <a:alpha val="40000"/>
                    </a:schemeClr>
                  </a:outerShdw>
                </a:effectLst>
              </a:rPr>
              <a:t>الأخرى </a:t>
            </a:r>
            <a:r>
              <a:rPr lang="ar-EG" sz="4800" b="0" cap="none" spc="0" dirty="0" smtClean="0">
                <a:ln w="0"/>
                <a:solidFill>
                  <a:schemeClr val="tx1"/>
                </a:solidFill>
                <a:effectLst>
                  <a:outerShdw blurRad="38100" dist="19050" dir="2700000" algn="tl" rotWithShape="0">
                    <a:schemeClr val="dk1">
                      <a:alpha val="40000"/>
                    </a:schemeClr>
                  </a:outerShdw>
                </a:effectLst>
              </a:rPr>
              <a:t>تساعدنا </a:t>
            </a:r>
            <a:r>
              <a:rPr lang="ar-EG" sz="4800" b="0" cap="none" spc="0" dirty="0" smtClean="0">
                <a:ln w="0"/>
                <a:solidFill>
                  <a:schemeClr val="tx1"/>
                </a:solidFill>
                <a:effectLst>
                  <a:outerShdw blurRad="38100" dist="19050" dir="2700000" algn="tl" rotWithShape="0">
                    <a:schemeClr val="dk1">
                      <a:alpha val="40000"/>
                    </a:schemeClr>
                  </a:outerShdw>
                </a:effectLst>
              </a:rPr>
              <a:t>أن </a:t>
            </a:r>
            <a:r>
              <a:rPr lang="ar-EG" sz="4800" b="0" cap="none" spc="0" dirty="0" smtClean="0">
                <a:ln w="0"/>
                <a:solidFill>
                  <a:schemeClr val="tx1"/>
                </a:solidFill>
                <a:effectLst>
                  <a:outerShdw blurRad="38100" dist="19050" dir="2700000" algn="tl" rotWithShape="0">
                    <a:schemeClr val="dk1">
                      <a:alpha val="40000"/>
                    </a:schemeClr>
                  </a:outerShdw>
                </a:effectLst>
              </a:rPr>
              <a:t>ننظر </a:t>
            </a:r>
            <a:r>
              <a:rPr lang="ar-EG" sz="4800" b="0" cap="none" spc="0" dirty="0" smtClean="0">
                <a:ln w="0"/>
                <a:solidFill>
                  <a:schemeClr val="tx1"/>
                </a:solidFill>
                <a:effectLst>
                  <a:outerShdw blurRad="38100" dist="19050" dir="2700000" algn="tl" rotWithShape="0">
                    <a:schemeClr val="dk1">
                      <a:alpha val="40000"/>
                    </a:schemeClr>
                  </a:outerShdw>
                </a:effectLst>
              </a:rPr>
              <a:t>إلى </a:t>
            </a:r>
            <a:r>
              <a:rPr lang="ar-EG" sz="4800" b="0" cap="none" spc="0" dirty="0" smtClean="0">
                <a:ln w="0"/>
                <a:solidFill>
                  <a:schemeClr val="tx1"/>
                </a:solidFill>
                <a:effectLst>
                  <a:outerShdw blurRad="38100" dist="19050" dir="2700000" algn="tl" rotWithShape="0">
                    <a:schemeClr val="dk1">
                      <a:alpha val="40000"/>
                    </a:schemeClr>
                  </a:outerShdw>
                </a:effectLst>
              </a:rPr>
              <a:t>مجتمعنا بنظرة غير شخصية ندرك فيها خصوصيتنا مع النظر </a:t>
            </a:r>
            <a:r>
              <a:rPr lang="ar-EG" sz="4800" b="0" cap="none" spc="0" dirty="0" smtClean="0">
                <a:ln w="0"/>
                <a:solidFill>
                  <a:schemeClr val="tx1"/>
                </a:solidFill>
                <a:effectLst>
                  <a:outerShdw blurRad="38100" dist="19050" dir="2700000" algn="tl" rotWithShape="0">
                    <a:schemeClr val="dk1">
                      <a:alpha val="40000"/>
                    </a:schemeClr>
                  </a:outerShdw>
                </a:effectLst>
              </a:rPr>
              <a:t>إلى </a:t>
            </a:r>
            <a:r>
              <a:rPr lang="ar-EG" sz="4800" b="0" cap="none" spc="0" dirty="0" smtClean="0">
                <a:ln w="0"/>
                <a:solidFill>
                  <a:schemeClr val="tx1"/>
                </a:solidFill>
                <a:effectLst>
                  <a:outerShdw blurRad="38100" dist="19050" dir="2700000" algn="tl" rotWithShape="0">
                    <a:schemeClr val="dk1">
                      <a:alpha val="40000"/>
                    </a:schemeClr>
                  </a:outerShdw>
                </a:effectLst>
              </a:rPr>
              <a:t>مشاكلنا بمنظور </a:t>
            </a:r>
            <a:r>
              <a:rPr lang="ar-EG" sz="4800" b="0" cap="none" spc="0" smtClean="0">
                <a:ln w="0"/>
                <a:solidFill>
                  <a:schemeClr val="tx1"/>
                </a:solidFill>
                <a:effectLst>
                  <a:outerShdw blurRad="38100" dist="19050" dir="2700000" algn="tl" rotWithShape="0">
                    <a:schemeClr val="dk1">
                      <a:alpha val="40000"/>
                    </a:schemeClr>
                  </a:outerShdw>
                </a:effectLst>
              </a:rPr>
              <a:t>مختلف </a:t>
            </a:r>
            <a:r>
              <a:rPr lang="ar-EG" sz="4800" b="0" cap="none" spc="0" smtClean="0">
                <a:ln w="0"/>
                <a:solidFill>
                  <a:schemeClr val="tx1"/>
                </a:solidFill>
                <a:effectLst>
                  <a:outerShdw blurRad="38100" dist="19050" dir="2700000" algn="tl" rotWithShape="0">
                    <a:schemeClr val="dk1">
                      <a:alpha val="40000"/>
                    </a:schemeClr>
                  </a:outerShdw>
                </a:effectLst>
              </a:rPr>
              <a:t>أو صحيح.   </a:t>
            </a:r>
            <a:endParaRPr lang="en-US" sz="4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328653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1235545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418</Words>
  <Application>Microsoft Office PowerPoint</Application>
  <PresentationFormat>مخصص</PresentationFormat>
  <Paragraphs>17</Paragraphs>
  <Slides>7</Slides>
  <Notes>2</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Office Theme</vt:lpstr>
      <vt:lpstr> </vt:lpstr>
      <vt:lpstr>الشريحة 2</vt:lpstr>
      <vt:lpstr>الشريحة 3</vt:lpstr>
      <vt:lpstr>الشريحة 4</vt:lpstr>
      <vt:lpstr>الشريحة 5</vt:lpstr>
      <vt:lpstr>الشريحة 6</vt:lpstr>
      <vt:lpstr>الشريحة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Dr Karema-PC</cp:lastModifiedBy>
  <cp:revision>23</cp:revision>
  <dcterms:created xsi:type="dcterms:W3CDTF">2020-10-17T16:02:28Z</dcterms:created>
  <dcterms:modified xsi:type="dcterms:W3CDTF">2021-04-19T19:19:12Z</dcterms:modified>
</cp:coreProperties>
</file>